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0A1324-07D0-451E-BE08-B761F25EF57E}" v="2427" dt="2022-06-13T20:10:34.782"/>
    <p1510:client id="{2FEAE797-90C2-4B04-A072-C3C8FA19F3A0}" v="608" dt="2022-06-13T14:55:18.313"/>
    <p1510:client id="{55CD5685-676A-4A6F-B105-418D62B5A6CC}" v="194" dt="2022-06-13T15:41:30.852"/>
    <p1510:client id="{CD227464-916E-4739-BC96-9F846D92194A}" v="3" dt="2022-06-11T16:14:14.650"/>
    <p1510:client id="{F1B32AF6-55DD-4F45-A6EF-86CA46A70844}" v="46" dt="2022-06-11T20:57:37.033"/>
    <p1510:client id="{FB0A4444-AC78-4093-9AA1-2A33B11F9134}" v="47" dt="2022-06-12T00:41:21.2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13/06/2022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12" Type="http://schemas.openxmlformats.org/officeDocument/2006/relationships/image" Target="../media/image17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11" Type="http://schemas.openxmlformats.org/officeDocument/2006/relationships/image" Target="../media/image16.png"/><Relationship Id="rId5" Type="http://schemas.openxmlformats.org/officeDocument/2006/relationships/image" Target="../media/image10.jpeg"/><Relationship Id="rId10" Type="http://schemas.openxmlformats.org/officeDocument/2006/relationships/image" Target="../media/image15.png"/><Relationship Id="rId4" Type="http://schemas.openxmlformats.org/officeDocument/2006/relationships/image" Target="../media/image9.jpe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1.jpeg"/><Relationship Id="rId7" Type="http://schemas.openxmlformats.org/officeDocument/2006/relationships/image" Target="../media/image16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2.jpe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13" Type="http://schemas.openxmlformats.org/officeDocument/2006/relationships/image" Target="../media/image17.pn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12" Type="http://schemas.openxmlformats.org/officeDocument/2006/relationships/image" Target="../media/image16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11" Type="http://schemas.openxmlformats.org/officeDocument/2006/relationships/image" Target="../media/image15.png"/><Relationship Id="rId5" Type="http://schemas.openxmlformats.org/officeDocument/2006/relationships/image" Target="../media/image26.jpe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image" Target="../media/image25.jpe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1.jpeg"/><Relationship Id="rId7" Type="http://schemas.openxmlformats.org/officeDocument/2006/relationships/image" Target="../media/image16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32.jpe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ubastamahn.netlify.app/" TargetMode="External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999887" y="2857068"/>
            <a:ext cx="3935003" cy="763256"/>
          </a:xfrm>
        </p:spPr>
        <p:txBody>
          <a:bodyPr>
            <a:normAutofit/>
          </a:bodyPr>
          <a:lstStyle/>
          <a:p>
            <a:r>
              <a:rPr lang="es-ES" sz="3600" dirty="0">
                <a:solidFill>
                  <a:srgbClr val="C00000"/>
                </a:solidFill>
                <a:latin typeface="Montserrat"/>
              </a:rPr>
              <a:t>Subasta Pública</a:t>
            </a:r>
            <a:endParaRPr lang="es-ES" sz="3600">
              <a:solidFill>
                <a:srgbClr val="C00000"/>
              </a:solidFill>
              <a:cs typeface="Calibri Ligh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7437120" y="3929698"/>
            <a:ext cx="5067300" cy="7185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b="1" dirty="0">
                <a:solidFill>
                  <a:srgbClr val="C00000"/>
                </a:solidFill>
                <a:latin typeface="Montserrat"/>
              </a:rPr>
              <a:t>2 Propiedades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E4CECFE-776F-6A37-2002-33B9E0525790}"/>
              </a:ext>
            </a:extLst>
          </p:cNvPr>
          <p:cNvSpPr txBox="1"/>
          <p:nvPr/>
        </p:nvSpPr>
        <p:spPr>
          <a:xfrm>
            <a:off x="3214599" y="1059638"/>
            <a:ext cx="3950413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4800" b="1" dirty="0">
                <a:solidFill>
                  <a:srgbClr val="FFFFFF"/>
                </a:solidFill>
                <a:latin typeface="itc avant garde"/>
              </a:rPr>
              <a:t>Subasta Pública</a:t>
            </a:r>
            <a:endParaRPr lang="es-ES" dirty="0"/>
          </a:p>
        </p:txBody>
      </p:sp>
      <p:pic>
        <p:nvPicPr>
          <p:cNvPr id="6" name="Imagen 6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362CE8D5-813E-16F5-21E5-49EF2862F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6438" y="5492391"/>
            <a:ext cx="1451518" cy="1412595"/>
          </a:xfrm>
          <a:prstGeom prst="rect">
            <a:avLst/>
          </a:prstGeom>
        </p:spPr>
      </p:pic>
      <p:pic>
        <p:nvPicPr>
          <p:cNvPr id="5" name="Imagen 6" descr="Logotipo&#10;&#10;Descripción generada automáticamente">
            <a:extLst>
              <a:ext uri="{FF2B5EF4-FFF2-40B4-BE49-F238E27FC236}">
                <a16:creationId xmlns:a16="http://schemas.microsoft.com/office/drawing/2014/main" id="{F5A2015D-B790-AB7A-DD4F-86C16DB62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373" y="230500"/>
            <a:ext cx="2399371" cy="239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CAA3768F-820D-1921-C598-86EBF8C8A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41230" y="1981045"/>
            <a:ext cx="4788443" cy="2883095"/>
          </a:xfr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295235CB-ECE1-883A-0F1F-5717E8DC3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7473" y="1983651"/>
            <a:ext cx="4852638" cy="289488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195E09D-F5F8-8D96-DA71-559864DCE695}"/>
              </a:ext>
            </a:extLst>
          </p:cNvPr>
          <p:cNvSpPr txBox="1"/>
          <p:nvPr/>
        </p:nvSpPr>
        <p:spPr>
          <a:xfrm>
            <a:off x="6920958" y="4957646"/>
            <a:ext cx="4861931" cy="14773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Ubicación: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 Jardín Inglés – Valle Escondido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  <a:p>
            <a:endParaRPr lang="es-ES" dirty="0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  <a:p>
            <a:r>
              <a:rPr lang="es-ES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Base: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 </a:t>
            </a:r>
            <a:r>
              <a:rPr lang="es-ES" dirty="0" err="1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u$s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 470.000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  <a:p>
            <a:endParaRPr lang="es-ES" dirty="0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  <a:p>
            <a:r>
              <a:rPr lang="es-ES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Fecha de Subasta: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 18 / 07 /2022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715D950-47E9-66AD-BD7F-011E2D0354C4}"/>
              </a:ext>
            </a:extLst>
          </p:cNvPr>
          <p:cNvSpPr txBox="1"/>
          <p:nvPr/>
        </p:nvSpPr>
        <p:spPr>
          <a:xfrm>
            <a:off x="1543979" y="4961130"/>
            <a:ext cx="4787590" cy="14773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Ubicación: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Los Cielos – Valle Escondido</a:t>
            </a:r>
            <a:endParaRPr lang="es-ES" dirty="0">
              <a:solidFill>
                <a:schemeClr val="tx1">
                  <a:lumMod val="65000"/>
                  <a:lumOff val="35000"/>
                </a:schemeClr>
              </a:solidFill>
              <a:cs typeface="Calibri"/>
            </a:endParaRPr>
          </a:p>
          <a:p>
            <a:endParaRPr lang="es-ES" dirty="0">
              <a:solidFill>
                <a:schemeClr val="tx1">
                  <a:lumMod val="65000"/>
                  <a:lumOff val="35000"/>
                </a:schemeClr>
              </a:solidFill>
              <a:cs typeface="Calibri"/>
            </a:endParaRPr>
          </a:p>
          <a:p>
            <a:r>
              <a:rPr lang="es-ES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Base: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 </a:t>
            </a:r>
            <a:r>
              <a:rPr lang="es-ES" dirty="0" err="1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u$s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 470.000</a:t>
            </a:r>
          </a:p>
          <a:p>
            <a:endParaRPr lang="es-ES" dirty="0">
              <a:solidFill>
                <a:schemeClr val="tx1">
                  <a:lumMod val="65000"/>
                  <a:lumOff val="35000"/>
                </a:schemeClr>
              </a:solidFill>
              <a:cs typeface="Calibri"/>
            </a:endParaRPr>
          </a:p>
          <a:p>
            <a:r>
              <a:rPr lang="es-ES" b="1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Fecha de Subasta: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 18 / 07 /2022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2B235C1-C1FE-7027-D2CC-CE130EFBFD81}"/>
              </a:ext>
            </a:extLst>
          </p:cNvPr>
          <p:cNvSpPr txBox="1"/>
          <p:nvPr/>
        </p:nvSpPr>
        <p:spPr>
          <a:xfrm>
            <a:off x="1543979" y="1485667"/>
            <a:ext cx="478759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  <a:cs typeface="Calibri"/>
              </a:rPr>
              <a:t>CASA EN LOS CIELOS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E81150A-7EE5-61C7-5F81-3A5E35458C8B}"/>
              </a:ext>
            </a:extLst>
          </p:cNvPr>
          <p:cNvSpPr txBox="1"/>
          <p:nvPr/>
        </p:nvSpPr>
        <p:spPr>
          <a:xfrm>
            <a:off x="6952320" y="1485667"/>
            <a:ext cx="478759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  <a:ea typeface="Dotum"/>
                <a:cs typeface="Calibri"/>
              </a:rPr>
              <a:t>CASA EN JARDÍN INGLÉS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EB7EC7E8-135C-AC7F-0C47-08BB8F973C65}"/>
              </a:ext>
            </a:extLst>
          </p:cNvPr>
          <p:cNvSpPr txBox="1">
            <a:spLocks/>
          </p:cNvSpPr>
          <p:nvPr/>
        </p:nvSpPr>
        <p:spPr>
          <a:xfrm>
            <a:off x="4694712" y="-432"/>
            <a:ext cx="3935003" cy="763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600" dirty="0">
                <a:solidFill>
                  <a:srgbClr val="C00000"/>
                </a:solidFill>
                <a:latin typeface="Montserrat"/>
              </a:rPr>
              <a:t>Subasta Pública</a:t>
            </a:r>
            <a:endParaRPr lang="es-ES" sz="3600">
              <a:solidFill>
                <a:srgbClr val="C00000"/>
              </a:solidFill>
              <a:cs typeface="Calibri Light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ECB729E8-9A79-C575-0864-60DB86E4EDAB}"/>
              </a:ext>
            </a:extLst>
          </p:cNvPr>
          <p:cNvSpPr txBox="1">
            <a:spLocks/>
          </p:cNvSpPr>
          <p:nvPr/>
        </p:nvSpPr>
        <p:spPr>
          <a:xfrm>
            <a:off x="5180487" y="624523"/>
            <a:ext cx="2962275" cy="7185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" b="1" dirty="0">
                <a:solidFill>
                  <a:srgbClr val="C00000"/>
                </a:solidFill>
                <a:latin typeface="Montserrat"/>
              </a:rPr>
              <a:t>2 Propiedades</a:t>
            </a:r>
            <a:endParaRPr lang="es-E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11541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A910D0A-90CF-DECF-E984-97E6DD1D5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126704" y="114145"/>
            <a:ext cx="3723769" cy="2187770"/>
          </a:xfrm>
        </p:spPr>
      </p:pic>
      <p:pic>
        <p:nvPicPr>
          <p:cNvPr id="9" name="Marcador de contenido 4">
            <a:extLst>
              <a:ext uri="{FF2B5EF4-FFF2-40B4-BE49-F238E27FC236}">
                <a16:creationId xmlns:a16="http://schemas.microsoft.com/office/drawing/2014/main" id="{961F417E-8983-F4C2-CAF2-E55EFA65C0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6704" y="2466820"/>
            <a:ext cx="3723769" cy="2187770"/>
          </a:xfrm>
          <a:prstGeom prst="rect">
            <a:avLst/>
          </a:prstGeom>
        </p:spPr>
      </p:pic>
      <p:pic>
        <p:nvPicPr>
          <p:cNvPr id="11" name="Marcador de contenido 4">
            <a:extLst>
              <a:ext uri="{FF2B5EF4-FFF2-40B4-BE49-F238E27FC236}">
                <a16:creationId xmlns:a16="http://schemas.microsoft.com/office/drawing/2014/main" id="{F7AFDB78-B260-C32E-8E82-CDF2C73368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4950" y="114145"/>
            <a:ext cx="3729178" cy="2187770"/>
          </a:xfrm>
          <a:prstGeom prst="rect">
            <a:avLst/>
          </a:prstGeom>
        </p:spPr>
      </p:pic>
      <p:pic>
        <p:nvPicPr>
          <p:cNvPr id="12" name="Marcador de contenido 4" descr="Cocina con estantes de madera&#10;&#10;Descripción generada automáticamente">
            <a:extLst>
              <a:ext uri="{FF2B5EF4-FFF2-40B4-BE49-F238E27FC236}">
                <a16:creationId xmlns:a16="http://schemas.microsoft.com/office/drawing/2014/main" id="{449A3092-8D1D-73B5-38FF-DEDB5E18A4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7654" y="2466820"/>
            <a:ext cx="3723769" cy="2187770"/>
          </a:xfrm>
          <a:prstGeom prst="rect">
            <a:avLst/>
          </a:prstGeom>
        </p:spPr>
      </p:pic>
      <p:pic>
        <p:nvPicPr>
          <p:cNvPr id="13" name="Marcador de contenido 4">
            <a:extLst>
              <a:ext uri="{FF2B5EF4-FFF2-40B4-BE49-F238E27FC236}">
                <a16:creationId xmlns:a16="http://schemas.microsoft.com/office/drawing/2014/main" id="{35C73CD1-5225-BFA6-594C-C4B5EF9223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4062" y="4819495"/>
            <a:ext cx="7550477" cy="1911545"/>
          </a:xfrm>
          <a:prstGeom prst="rect">
            <a:avLst/>
          </a:prstGeom>
        </p:spPr>
      </p:pic>
      <p:pic>
        <p:nvPicPr>
          <p:cNvPr id="14" name="Marcador de contenido 4" descr="Cocina con estantes de madera&#10;&#10;Descripción generada automáticamente">
            <a:extLst>
              <a:ext uri="{FF2B5EF4-FFF2-40B4-BE49-F238E27FC236}">
                <a16:creationId xmlns:a16="http://schemas.microsoft.com/office/drawing/2014/main" id="{268D3777-A93A-688F-EEA7-CB2405D15F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604" y="4819495"/>
            <a:ext cx="3723769" cy="1911545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39412D35-8F72-91D7-4E77-85869AFB65FF}"/>
              </a:ext>
            </a:extLst>
          </p:cNvPr>
          <p:cNvSpPr txBox="1"/>
          <p:nvPr/>
        </p:nvSpPr>
        <p:spPr>
          <a:xfrm>
            <a:off x="464326" y="2307438"/>
            <a:ext cx="3719549" cy="242480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500"/>
              </a:spcAft>
            </a:pPr>
            <a:r>
              <a:rPr lang="es-ES" dirty="0"/>
              <a:t>           Casa</a:t>
            </a:r>
            <a:endParaRPr lang="es-ES" dirty="0">
              <a:cs typeface="Calibri"/>
            </a:endParaRPr>
          </a:p>
          <a:p>
            <a:pPr>
              <a:spcAft>
                <a:spcPts val="500"/>
              </a:spcAft>
            </a:pPr>
            <a:r>
              <a:rPr lang="es-ES" dirty="0">
                <a:cs typeface="Calibri"/>
              </a:rPr>
              <a:t>           2 Plantas</a:t>
            </a:r>
          </a:p>
          <a:p>
            <a:pPr>
              <a:spcAft>
                <a:spcPts val="500"/>
              </a:spcAft>
            </a:pPr>
            <a:r>
              <a:rPr lang="es-ES" dirty="0">
                <a:cs typeface="Calibri"/>
              </a:rPr>
              <a:t>           4 Baños</a:t>
            </a:r>
          </a:p>
          <a:p>
            <a:pPr>
              <a:spcAft>
                <a:spcPts val="500"/>
              </a:spcAft>
            </a:pPr>
            <a:r>
              <a:rPr lang="es-ES">
                <a:cs typeface="Calibri"/>
              </a:rPr>
              <a:t>           3 Dormitorios</a:t>
            </a:r>
          </a:p>
          <a:p>
            <a:pPr>
              <a:spcAft>
                <a:spcPts val="500"/>
              </a:spcAft>
            </a:pPr>
            <a:r>
              <a:rPr lang="es-ES">
                <a:cs typeface="Calibri"/>
              </a:rPr>
              <a:t>           380 m</a:t>
            </a:r>
            <a:r>
              <a:rPr lang="es-ES" baseline="30000" dirty="0">
                <a:cs typeface="Calibri"/>
              </a:rPr>
              <a:t>2</a:t>
            </a:r>
          </a:p>
          <a:p>
            <a:pPr>
              <a:spcAft>
                <a:spcPts val="500"/>
              </a:spcAft>
            </a:pPr>
            <a:r>
              <a:rPr lang="es-ES">
                <a:ea typeface="+mn-lt"/>
                <a:cs typeface="+mn-lt"/>
              </a:rPr>
              <a:t>           Valle Escondido (Córdoba)</a:t>
            </a:r>
          </a:p>
          <a:p>
            <a:pPr>
              <a:spcAft>
                <a:spcPts val="500"/>
              </a:spcAft>
            </a:pPr>
            <a:r>
              <a:rPr lang="es-ES" dirty="0">
                <a:ea typeface="+mn-lt"/>
                <a:cs typeface="+mn-lt"/>
              </a:rPr>
              <a:t>           Piscina</a:t>
            </a:r>
          </a:p>
        </p:txBody>
      </p:sp>
      <p:pic>
        <p:nvPicPr>
          <p:cNvPr id="2" name="Imagen 2" descr="Icono&#10;&#10;Descripción generada automáticamente">
            <a:extLst>
              <a:ext uri="{FF2B5EF4-FFF2-40B4-BE49-F238E27FC236}">
                <a16:creationId xmlns:a16="http://schemas.microsoft.com/office/drawing/2014/main" id="{7F05D8B2-D72A-1294-3680-A7FAB34F27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195" y="2692185"/>
            <a:ext cx="181296" cy="261244"/>
          </a:xfrm>
          <a:prstGeom prst="rect">
            <a:avLst/>
          </a:prstGeom>
        </p:spPr>
      </p:pic>
      <p:pic>
        <p:nvPicPr>
          <p:cNvPr id="3" name="Imagen 3" descr="Icono&#10;&#10;Descripción generada automáticamente">
            <a:extLst>
              <a:ext uri="{FF2B5EF4-FFF2-40B4-BE49-F238E27FC236}">
                <a16:creationId xmlns:a16="http://schemas.microsoft.com/office/drawing/2014/main" id="{B0BD9220-BE1C-DBB4-9A2E-4ADF9D333F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1999" y="2404918"/>
            <a:ext cx="208685" cy="218210"/>
          </a:xfrm>
          <a:prstGeom prst="rect">
            <a:avLst/>
          </a:prstGeom>
        </p:spPr>
      </p:pic>
      <p:pic>
        <p:nvPicPr>
          <p:cNvPr id="4" name="Imagen 5" descr="Icono&#10;&#10;Descripción generada automáticamente">
            <a:extLst>
              <a:ext uri="{FF2B5EF4-FFF2-40B4-BE49-F238E27FC236}">
                <a16:creationId xmlns:a16="http://schemas.microsoft.com/office/drawing/2014/main" id="{D56AF158-4EDC-6D84-B444-6C6E67513DC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8392" y="3019713"/>
            <a:ext cx="237260" cy="235528"/>
          </a:xfrm>
          <a:prstGeom prst="rect">
            <a:avLst/>
          </a:prstGeom>
        </p:spPr>
      </p:pic>
      <p:pic>
        <p:nvPicPr>
          <p:cNvPr id="6" name="Imagen 6" descr="Imagen que contiene camión, coche, fondo, teclado&#10;&#10;Descripción generada automáticamente">
            <a:extLst>
              <a:ext uri="{FF2B5EF4-FFF2-40B4-BE49-F238E27FC236}">
                <a16:creationId xmlns:a16="http://schemas.microsoft.com/office/drawing/2014/main" id="{D1A381C7-D77A-1B0D-CEA5-B9D24503032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1999" y="3427989"/>
            <a:ext cx="209551" cy="180976"/>
          </a:xfrm>
          <a:prstGeom prst="rect">
            <a:avLst/>
          </a:prstGeom>
        </p:spPr>
      </p:pic>
      <p:pic>
        <p:nvPicPr>
          <p:cNvPr id="7" name="Imagen 7" descr="Icono&#10;&#10;Descripción generada automáticamente">
            <a:extLst>
              <a:ext uri="{FF2B5EF4-FFF2-40B4-BE49-F238E27FC236}">
                <a16:creationId xmlns:a16="http://schemas.microsoft.com/office/drawing/2014/main" id="{F585271C-5E15-447A-ECC4-82F4B4563DC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4785" y="4079441"/>
            <a:ext cx="265836" cy="238992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11E1A86D-20BA-F820-7F0A-B6BCE4FF470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28392" y="3742910"/>
            <a:ext cx="237829" cy="209154"/>
          </a:xfrm>
          <a:prstGeom prst="rect">
            <a:avLst/>
          </a:prstGeom>
        </p:spPr>
      </p:pic>
      <p:pic>
        <p:nvPicPr>
          <p:cNvPr id="10" name="Imagen 14" descr="Icono&#10;&#10;Descripción generada automáticamente">
            <a:extLst>
              <a:ext uri="{FF2B5EF4-FFF2-40B4-BE49-F238E27FC236}">
                <a16:creationId xmlns:a16="http://schemas.microsoft.com/office/drawing/2014/main" id="{94AE9DFD-E58D-0508-7F9D-B31764407A3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31794" y="4407428"/>
            <a:ext cx="233363" cy="249767"/>
          </a:xfrm>
          <a:prstGeom prst="rect">
            <a:avLst/>
          </a:prstGeom>
        </p:spPr>
      </p:pic>
      <p:sp>
        <p:nvSpPr>
          <p:cNvPr id="15" name="Estrella: 12 puntas 14">
            <a:extLst>
              <a:ext uri="{FF2B5EF4-FFF2-40B4-BE49-F238E27FC236}">
                <a16:creationId xmlns:a16="http://schemas.microsoft.com/office/drawing/2014/main" id="{795814BB-251B-7A5B-3651-89D9F098A548}"/>
              </a:ext>
            </a:extLst>
          </p:cNvPr>
          <p:cNvSpPr/>
          <p:nvPr/>
        </p:nvSpPr>
        <p:spPr>
          <a:xfrm>
            <a:off x="1477768" y="240587"/>
            <a:ext cx="2561457" cy="1943526"/>
          </a:xfrm>
          <a:prstGeom prst="star12">
            <a:avLst/>
          </a:prstGeom>
          <a:noFill/>
          <a:ln w="5715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3499211612">
                  <a:custGeom>
                    <a:avLst/>
                    <a:gdLst>
                      <a:gd name="connsiteX0" fmla="*/ 0 w 2561457"/>
                      <a:gd name="connsiteY0" fmla="*/ 971763 h 1943526"/>
                      <a:gd name="connsiteX1" fmla="*/ 352912 w 2561457"/>
                      <a:gd name="connsiteY1" fmla="*/ 783130 h 1943526"/>
                      <a:gd name="connsiteX2" fmla="*/ 171585 w 2561457"/>
                      <a:gd name="connsiteY2" fmla="*/ 485882 h 1943526"/>
                      <a:gd name="connsiteX3" fmla="*/ 601520 w 2561457"/>
                      <a:gd name="connsiteY3" fmla="*/ 456408 h 1943526"/>
                      <a:gd name="connsiteX4" fmla="*/ 640364 w 2561457"/>
                      <a:gd name="connsiteY4" fmla="*/ 130192 h 1943526"/>
                      <a:gd name="connsiteX5" fmla="*/ 1032121 w 2561457"/>
                      <a:gd name="connsiteY5" fmla="*/ 267775 h 1943526"/>
                      <a:gd name="connsiteX6" fmla="*/ 1280729 w 2561457"/>
                      <a:gd name="connsiteY6" fmla="*/ 0 h 1943526"/>
                      <a:gd name="connsiteX7" fmla="*/ 1529336 w 2561457"/>
                      <a:gd name="connsiteY7" fmla="*/ 267775 h 1943526"/>
                      <a:gd name="connsiteX8" fmla="*/ 1921093 w 2561457"/>
                      <a:gd name="connsiteY8" fmla="*/ 130192 h 1943526"/>
                      <a:gd name="connsiteX9" fmla="*/ 1959937 w 2561457"/>
                      <a:gd name="connsiteY9" fmla="*/ 456408 h 1943526"/>
                      <a:gd name="connsiteX10" fmla="*/ 2389872 w 2561457"/>
                      <a:gd name="connsiteY10" fmla="*/ 485882 h 1943526"/>
                      <a:gd name="connsiteX11" fmla="*/ 2208545 w 2561457"/>
                      <a:gd name="connsiteY11" fmla="*/ 783130 h 1943526"/>
                      <a:gd name="connsiteX12" fmla="*/ 2561457 w 2561457"/>
                      <a:gd name="connsiteY12" fmla="*/ 971763 h 1943526"/>
                      <a:gd name="connsiteX13" fmla="*/ 2208545 w 2561457"/>
                      <a:gd name="connsiteY13" fmla="*/ 1160396 h 1943526"/>
                      <a:gd name="connsiteX14" fmla="*/ 2389872 w 2561457"/>
                      <a:gd name="connsiteY14" fmla="*/ 1457645 h 1943526"/>
                      <a:gd name="connsiteX15" fmla="*/ 1959937 w 2561457"/>
                      <a:gd name="connsiteY15" fmla="*/ 1487118 h 1943526"/>
                      <a:gd name="connsiteX16" fmla="*/ 1921093 w 2561457"/>
                      <a:gd name="connsiteY16" fmla="*/ 1813334 h 1943526"/>
                      <a:gd name="connsiteX17" fmla="*/ 1529336 w 2561457"/>
                      <a:gd name="connsiteY17" fmla="*/ 1675751 h 1943526"/>
                      <a:gd name="connsiteX18" fmla="*/ 1280729 w 2561457"/>
                      <a:gd name="connsiteY18" fmla="*/ 1943526 h 1943526"/>
                      <a:gd name="connsiteX19" fmla="*/ 1032121 w 2561457"/>
                      <a:gd name="connsiteY19" fmla="*/ 1675751 h 1943526"/>
                      <a:gd name="connsiteX20" fmla="*/ 640364 w 2561457"/>
                      <a:gd name="connsiteY20" fmla="*/ 1813334 h 1943526"/>
                      <a:gd name="connsiteX21" fmla="*/ 601520 w 2561457"/>
                      <a:gd name="connsiteY21" fmla="*/ 1487118 h 1943526"/>
                      <a:gd name="connsiteX22" fmla="*/ 171585 w 2561457"/>
                      <a:gd name="connsiteY22" fmla="*/ 1457645 h 1943526"/>
                      <a:gd name="connsiteX23" fmla="*/ 352912 w 2561457"/>
                      <a:gd name="connsiteY23" fmla="*/ 1160396 h 1943526"/>
                      <a:gd name="connsiteX24" fmla="*/ 0 w 2561457"/>
                      <a:gd name="connsiteY24" fmla="*/ 971763 h 1943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561457" h="1943526" fill="none" extrusionOk="0">
                        <a:moveTo>
                          <a:pt x="0" y="971763"/>
                        </a:moveTo>
                        <a:cubicBezTo>
                          <a:pt x="69210" y="923495"/>
                          <a:pt x="245864" y="861590"/>
                          <a:pt x="352912" y="783130"/>
                        </a:cubicBezTo>
                        <a:cubicBezTo>
                          <a:pt x="325814" y="705378"/>
                          <a:pt x="237612" y="608934"/>
                          <a:pt x="171585" y="485882"/>
                        </a:cubicBezTo>
                        <a:cubicBezTo>
                          <a:pt x="307413" y="460145"/>
                          <a:pt x="496443" y="455862"/>
                          <a:pt x="601520" y="456408"/>
                        </a:cubicBezTo>
                        <a:cubicBezTo>
                          <a:pt x="625338" y="361650"/>
                          <a:pt x="620874" y="222786"/>
                          <a:pt x="640364" y="130192"/>
                        </a:cubicBezTo>
                        <a:cubicBezTo>
                          <a:pt x="730021" y="176037"/>
                          <a:pt x="866627" y="199395"/>
                          <a:pt x="1032121" y="267775"/>
                        </a:cubicBezTo>
                        <a:cubicBezTo>
                          <a:pt x="1111950" y="181779"/>
                          <a:pt x="1200742" y="83625"/>
                          <a:pt x="1280729" y="0"/>
                        </a:cubicBezTo>
                        <a:cubicBezTo>
                          <a:pt x="1407711" y="119010"/>
                          <a:pt x="1429318" y="178502"/>
                          <a:pt x="1529336" y="267775"/>
                        </a:cubicBezTo>
                        <a:cubicBezTo>
                          <a:pt x="1644899" y="243532"/>
                          <a:pt x="1731316" y="194897"/>
                          <a:pt x="1921093" y="130192"/>
                        </a:cubicBezTo>
                        <a:cubicBezTo>
                          <a:pt x="1926830" y="203728"/>
                          <a:pt x="1941818" y="326190"/>
                          <a:pt x="1959937" y="456408"/>
                        </a:cubicBezTo>
                        <a:cubicBezTo>
                          <a:pt x="2121664" y="453452"/>
                          <a:pt x="2208128" y="481851"/>
                          <a:pt x="2389872" y="485882"/>
                        </a:cubicBezTo>
                        <a:cubicBezTo>
                          <a:pt x="2332976" y="569957"/>
                          <a:pt x="2300425" y="652877"/>
                          <a:pt x="2208545" y="783130"/>
                        </a:cubicBezTo>
                        <a:cubicBezTo>
                          <a:pt x="2354630" y="863073"/>
                          <a:pt x="2408885" y="877770"/>
                          <a:pt x="2561457" y="971763"/>
                        </a:cubicBezTo>
                        <a:cubicBezTo>
                          <a:pt x="2407615" y="1066683"/>
                          <a:pt x="2355281" y="1060955"/>
                          <a:pt x="2208545" y="1160396"/>
                        </a:cubicBezTo>
                        <a:cubicBezTo>
                          <a:pt x="2313546" y="1299998"/>
                          <a:pt x="2336663" y="1354656"/>
                          <a:pt x="2389872" y="1457645"/>
                        </a:cubicBezTo>
                        <a:cubicBezTo>
                          <a:pt x="2275753" y="1447901"/>
                          <a:pt x="2114096" y="1456525"/>
                          <a:pt x="1959937" y="1487118"/>
                        </a:cubicBezTo>
                        <a:cubicBezTo>
                          <a:pt x="1954835" y="1593256"/>
                          <a:pt x="1915218" y="1741958"/>
                          <a:pt x="1921093" y="1813334"/>
                        </a:cubicBezTo>
                        <a:cubicBezTo>
                          <a:pt x="1733076" y="1767632"/>
                          <a:pt x="1708722" y="1740896"/>
                          <a:pt x="1529336" y="1675751"/>
                        </a:cubicBezTo>
                        <a:cubicBezTo>
                          <a:pt x="1400478" y="1803671"/>
                          <a:pt x="1377135" y="1835917"/>
                          <a:pt x="1280729" y="1943526"/>
                        </a:cubicBezTo>
                        <a:cubicBezTo>
                          <a:pt x="1227110" y="1859676"/>
                          <a:pt x="1116383" y="1772076"/>
                          <a:pt x="1032121" y="1675751"/>
                        </a:cubicBezTo>
                        <a:cubicBezTo>
                          <a:pt x="885590" y="1747066"/>
                          <a:pt x="782818" y="1777707"/>
                          <a:pt x="640364" y="1813334"/>
                        </a:cubicBezTo>
                        <a:cubicBezTo>
                          <a:pt x="627252" y="1725809"/>
                          <a:pt x="631590" y="1606841"/>
                          <a:pt x="601520" y="1487118"/>
                        </a:cubicBezTo>
                        <a:cubicBezTo>
                          <a:pt x="463644" y="1457016"/>
                          <a:pt x="278693" y="1457931"/>
                          <a:pt x="171585" y="1457645"/>
                        </a:cubicBezTo>
                        <a:cubicBezTo>
                          <a:pt x="268561" y="1316629"/>
                          <a:pt x="289028" y="1243118"/>
                          <a:pt x="352912" y="1160396"/>
                        </a:cubicBezTo>
                        <a:cubicBezTo>
                          <a:pt x="187863" y="1073910"/>
                          <a:pt x="172192" y="1051376"/>
                          <a:pt x="0" y="971763"/>
                        </a:cubicBezTo>
                        <a:close/>
                      </a:path>
                      <a:path w="2561457" h="1943526" stroke="0" extrusionOk="0">
                        <a:moveTo>
                          <a:pt x="0" y="971763"/>
                        </a:moveTo>
                        <a:cubicBezTo>
                          <a:pt x="160361" y="908259"/>
                          <a:pt x="259289" y="836198"/>
                          <a:pt x="352912" y="783130"/>
                        </a:cubicBezTo>
                        <a:cubicBezTo>
                          <a:pt x="298058" y="713493"/>
                          <a:pt x="204795" y="567532"/>
                          <a:pt x="171585" y="485882"/>
                        </a:cubicBezTo>
                        <a:cubicBezTo>
                          <a:pt x="359880" y="488424"/>
                          <a:pt x="443297" y="488844"/>
                          <a:pt x="601520" y="456408"/>
                        </a:cubicBezTo>
                        <a:cubicBezTo>
                          <a:pt x="623142" y="323621"/>
                          <a:pt x="629510" y="218930"/>
                          <a:pt x="640364" y="130192"/>
                        </a:cubicBezTo>
                        <a:cubicBezTo>
                          <a:pt x="747267" y="188304"/>
                          <a:pt x="938386" y="250345"/>
                          <a:pt x="1032121" y="267775"/>
                        </a:cubicBezTo>
                        <a:cubicBezTo>
                          <a:pt x="1119384" y="189828"/>
                          <a:pt x="1176005" y="98502"/>
                          <a:pt x="1280729" y="0"/>
                        </a:cubicBezTo>
                        <a:cubicBezTo>
                          <a:pt x="1383524" y="108492"/>
                          <a:pt x="1445333" y="191377"/>
                          <a:pt x="1529336" y="267775"/>
                        </a:cubicBezTo>
                        <a:cubicBezTo>
                          <a:pt x="1667181" y="212704"/>
                          <a:pt x="1833654" y="140171"/>
                          <a:pt x="1921093" y="130192"/>
                        </a:cubicBezTo>
                        <a:cubicBezTo>
                          <a:pt x="1939903" y="211143"/>
                          <a:pt x="1937130" y="307425"/>
                          <a:pt x="1959937" y="456408"/>
                        </a:cubicBezTo>
                        <a:cubicBezTo>
                          <a:pt x="2078461" y="468211"/>
                          <a:pt x="2261286" y="461354"/>
                          <a:pt x="2389872" y="485882"/>
                        </a:cubicBezTo>
                        <a:cubicBezTo>
                          <a:pt x="2361932" y="558487"/>
                          <a:pt x="2287091" y="646260"/>
                          <a:pt x="2208545" y="783130"/>
                        </a:cubicBezTo>
                        <a:cubicBezTo>
                          <a:pt x="2313765" y="837550"/>
                          <a:pt x="2420168" y="909050"/>
                          <a:pt x="2561457" y="971763"/>
                        </a:cubicBezTo>
                        <a:cubicBezTo>
                          <a:pt x="2415265" y="1060106"/>
                          <a:pt x="2335971" y="1088673"/>
                          <a:pt x="2208545" y="1160396"/>
                        </a:cubicBezTo>
                        <a:cubicBezTo>
                          <a:pt x="2282099" y="1254820"/>
                          <a:pt x="2312452" y="1330645"/>
                          <a:pt x="2389872" y="1457645"/>
                        </a:cubicBezTo>
                        <a:cubicBezTo>
                          <a:pt x="2245977" y="1469188"/>
                          <a:pt x="2147652" y="1476278"/>
                          <a:pt x="1959937" y="1487118"/>
                        </a:cubicBezTo>
                        <a:cubicBezTo>
                          <a:pt x="1945461" y="1632800"/>
                          <a:pt x="1942728" y="1719195"/>
                          <a:pt x="1921093" y="1813334"/>
                        </a:cubicBezTo>
                        <a:cubicBezTo>
                          <a:pt x="1823010" y="1766915"/>
                          <a:pt x="1625369" y="1690968"/>
                          <a:pt x="1529336" y="1675751"/>
                        </a:cubicBezTo>
                        <a:cubicBezTo>
                          <a:pt x="1426478" y="1811710"/>
                          <a:pt x="1342339" y="1885892"/>
                          <a:pt x="1280729" y="1943526"/>
                        </a:cubicBezTo>
                        <a:cubicBezTo>
                          <a:pt x="1212496" y="1882099"/>
                          <a:pt x="1118569" y="1776879"/>
                          <a:pt x="1032121" y="1675751"/>
                        </a:cubicBezTo>
                        <a:cubicBezTo>
                          <a:pt x="933270" y="1705583"/>
                          <a:pt x="747816" y="1758775"/>
                          <a:pt x="640364" y="1813334"/>
                        </a:cubicBezTo>
                        <a:cubicBezTo>
                          <a:pt x="636053" y="1670841"/>
                          <a:pt x="632882" y="1630147"/>
                          <a:pt x="601520" y="1487118"/>
                        </a:cubicBezTo>
                        <a:cubicBezTo>
                          <a:pt x="437143" y="1463993"/>
                          <a:pt x="344260" y="1476522"/>
                          <a:pt x="171585" y="1457645"/>
                        </a:cubicBezTo>
                        <a:cubicBezTo>
                          <a:pt x="240572" y="1374484"/>
                          <a:pt x="264426" y="1282128"/>
                          <a:pt x="352912" y="1160396"/>
                        </a:cubicBezTo>
                        <a:cubicBezTo>
                          <a:pt x="265145" y="1094715"/>
                          <a:pt x="85588" y="1002778"/>
                          <a:pt x="0" y="971763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lang="es-ES" sz="2400" b="1" dirty="0">
                <a:solidFill>
                  <a:srgbClr val="C00000"/>
                </a:solidFill>
                <a:latin typeface="Montserrat"/>
                <a:cs typeface="Calibri"/>
              </a:rPr>
              <a:t>LOS</a:t>
            </a:r>
          </a:p>
          <a:p>
            <a:pPr algn="ctr">
              <a:lnSpc>
                <a:spcPct val="150000"/>
              </a:lnSpc>
            </a:pPr>
            <a:r>
              <a:rPr lang="es-ES" sz="2400" b="1">
                <a:solidFill>
                  <a:srgbClr val="C00000"/>
                </a:solidFill>
                <a:latin typeface="Montserrat"/>
                <a:cs typeface="Calibri"/>
              </a:rPr>
              <a:t>CIELOS</a:t>
            </a:r>
            <a:endParaRPr lang="es-ES" sz="2400" b="1" dirty="0">
              <a:solidFill>
                <a:srgbClr val="C00000"/>
              </a:solidFill>
              <a:latin typeface="Montserra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019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4" descr="Una cama en una habitación&#10;&#10;Descripción generada automáticamente">
            <a:extLst>
              <a:ext uri="{FF2B5EF4-FFF2-40B4-BE49-F238E27FC236}">
                <a16:creationId xmlns:a16="http://schemas.microsoft.com/office/drawing/2014/main" id="{961F417E-8983-F4C2-CAF2-E55EFA65C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299" y="1348435"/>
            <a:ext cx="3900453" cy="2273495"/>
          </a:xfrm>
          <a:prstGeom prst="rect">
            <a:avLst/>
          </a:prstGeom>
        </p:spPr>
      </p:pic>
      <p:pic>
        <p:nvPicPr>
          <p:cNvPr id="2" name="Imagen 2" descr="Icono&#10;&#10;Descripción generada automáticamente">
            <a:extLst>
              <a:ext uri="{FF2B5EF4-FFF2-40B4-BE49-F238E27FC236}">
                <a16:creationId xmlns:a16="http://schemas.microsoft.com/office/drawing/2014/main" id="{7F05D8B2-D72A-1294-3680-A7FAB34F27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350" y="3030322"/>
            <a:ext cx="288452" cy="410072"/>
          </a:xfrm>
          <a:prstGeom prst="rect">
            <a:avLst/>
          </a:prstGeom>
        </p:spPr>
      </p:pic>
      <p:pic>
        <p:nvPicPr>
          <p:cNvPr id="3" name="Imagen 3" descr="Icono&#10;&#10;Descripción generada automáticamente">
            <a:extLst>
              <a:ext uri="{FF2B5EF4-FFF2-40B4-BE49-F238E27FC236}">
                <a16:creationId xmlns:a16="http://schemas.microsoft.com/office/drawing/2014/main" id="{B0BD9220-BE1C-DBB4-9A2E-4ADF9D333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541" y="2481118"/>
            <a:ext cx="327747" cy="343225"/>
          </a:xfrm>
          <a:prstGeom prst="rect">
            <a:avLst/>
          </a:prstGeom>
        </p:spPr>
      </p:pic>
      <p:pic>
        <p:nvPicPr>
          <p:cNvPr id="4" name="Imagen 5" descr="Icono&#10;&#10;Descripción generada automáticamente">
            <a:extLst>
              <a:ext uri="{FF2B5EF4-FFF2-40B4-BE49-F238E27FC236}">
                <a16:creationId xmlns:a16="http://schemas.microsoft.com/office/drawing/2014/main" id="{D56AF158-4EDC-6D84-B444-6C6E67513D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3728" y="3619788"/>
            <a:ext cx="374181" cy="372449"/>
          </a:xfrm>
          <a:prstGeom prst="rect">
            <a:avLst/>
          </a:prstGeom>
        </p:spPr>
      </p:pic>
      <p:pic>
        <p:nvPicPr>
          <p:cNvPr id="6" name="Imagen 6" descr="Imagen que contiene camión, coche, fondo, teclado&#10;&#10;Descripción generada automáticamente">
            <a:extLst>
              <a:ext uri="{FF2B5EF4-FFF2-40B4-BE49-F238E27FC236}">
                <a16:creationId xmlns:a16="http://schemas.microsoft.com/office/drawing/2014/main" id="{D1A381C7-D77A-1B0D-CEA5-B9D2450303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7541" y="4295955"/>
            <a:ext cx="328613" cy="282179"/>
          </a:xfrm>
          <a:prstGeom prst="rect">
            <a:avLst/>
          </a:prstGeom>
        </p:spPr>
      </p:pic>
      <p:pic>
        <p:nvPicPr>
          <p:cNvPr id="7" name="Imagen 7" descr="Icono&#10;&#10;Descripción generada automáticamente">
            <a:extLst>
              <a:ext uri="{FF2B5EF4-FFF2-40B4-BE49-F238E27FC236}">
                <a16:creationId xmlns:a16="http://schemas.microsoft.com/office/drawing/2014/main" id="{F585271C-5E15-447A-ECC4-82F4B4563D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5869" y="5414132"/>
            <a:ext cx="414664" cy="375913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11E1A86D-20BA-F820-7F0A-B6BCE4FF470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3728" y="4825188"/>
            <a:ext cx="374750" cy="328216"/>
          </a:xfrm>
          <a:prstGeom prst="rect">
            <a:avLst/>
          </a:prstGeom>
        </p:spPr>
      </p:pic>
      <p:pic>
        <p:nvPicPr>
          <p:cNvPr id="10" name="Imagen 14" descr="Icono&#10;&#10;Descripción generada automáticamente">
            <a:extLst>
              <a:ext uri="{FF2B5EF4-FFF2-40B4-BE49-F238E27FC236}">
                <a16:creationId xmlns:a16="http://schemas.microsoft.com/office/drawing/2014/main" id="{94AE9DFD-E58D-0508-7F9D-B31764407A3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9681" y="6000485"/>
            <a:ext cx="364331" cy="392641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840EF5EC-9F97-9163-37E9-31FD2A772F9C}"/>
              </a:ext>
            </a:extLst>
          </p:cNvPr>
          <p:cNvSpPr txBox="1"/>
          <p:nvPr/>
        </p:nvSpPr>
        <p:spPr>
          <a:xfrm>
            <a:off x="7616833" y="1344645"/>
            <a:ext cx="4298604" cy="226728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800"/>
              </a:spcAft>
            </a:pPr>
            <a:r>
              <a:rPr lang="es-ES" b="1" dirty="0">
                <a:ea typeface="+mn-lt"/>
                <a:cs typeface="+mn-lt"/>
              </a:rPr>
              <a:t>Planta Alta</a:t>
            </a:r>
            <a:endParaRPr lang="es-ES" b="1" dirty="0">
              <a:cs typeface="Calibri"/>
            </a:endParaRPr>
          </a:p>
          <a:p>
            <a:pPr marL="285750" indent="-285750">
              <a:spcAft>
                <a:spcPts val="800"/>
              </a:spcAft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Principal con vestidor</a:t>
            </a:r>
          </a:p>
          <a:p>
            <a:pPr marL="285750" indent="-285750">
              <a:spcAft>
                <a:spcPts val="800"/>
              </a:spcAft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Suite con ducha  </a:t>
            </a:r>
            <a:r>
              <a:rPr lang="es-ES" dirty="0" err="1">
                <a:ea typeface="+mn-lt"/>
                <a:cs typeface="+mn-lt"/>
              </a:rPr>
              <a:t>ducha</a:t>
            </a:r>
            <a:r>
              <a:rPr lang="es-ES" dirty="0">
                <a:ea typeface="+mn-lt"/>
                <a:cs typeface="+mn-lt"/>
              </a:rPr>
              <a:t> escocesa</a:t>
            </a:r>
          </a:p>
          <a:p>
            <a:pPr marL="285750" indent="-285750">
              <a:spcAft>
                <a:spcPts val="800"/>
              </a:spcAft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Dormitorio con vestidor</a:t>
            </a:r>
          </a:p>
          <a:p>
            <a:pPr marL="285750" indent="-285750">
              <a:spcAft>
                <a:spcPts val="800"/>
              </a:spcAft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Terraza propia</a:t>
            </a:r>
          </a:p>
          <a:p>
            <a:pPr marL="285750" indent="-285750">
              <a:spcAft>
                <a:spcPts val="800"/>
              </a:spcAft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Dormitorio con balcón</a:t>
            </a:r>
          </a:p>
        </p:txBody>
      </p:sp>
      <p:pic>
        <p:nvPicPr>
          <p:cNvPr id="20" name="Marcador de contenido 4" descr="Un comedor con una mesa de madera&#10;&#10;Descripción generada automáticamente">
            <a:extLst>
              <a:ext uri="{FF2B5EF4-FFF2-40B4-BE49-F238E27FC236}">
                <a16:creationId xmlns:a16="http://schemas.microsoft.com/office/drawing/2014/main" id="{39322403-C724-5281-37CE-6FB5C856DC7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48557" y="3986860"/>
            <a:ext cx="3907460" cy="2549720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5EBEE8CD-5A0B-B7CD-EB90-FC5EBE9141CF}"/>
              </a:ext>
            </a:extLst>
          </p:cNvPr>
          <p:cNvSpPr txBox="1"/>
          <p:nvPr/>
        </p:nvSpPr>
        <p:spPr>
          <a:xfrm>
            <a:off x="7616833" y="3983070"/>
            <a:ext cx="4298604" cy="2542363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b="1" dirty="0">
                <a:ea typeface="+mn-lt"/>
                <a:cs typeface="+mn-lt"/>
              </a:rPr>
              <a:t>Planta Baja</a:t>
            </a:r>
            <a:endParaRPr lang="es-ES" b="1" dirty="0"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Estar de muy buenas dimensiones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Cocina con comedor diario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Lavadero independiente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Galería con asador (horno chileno)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s-ES" dirty="0">
                <a:ea typeface="+mn-lt"/>
                <a:cs typeface="+mn-lt"/>
              </a:rPr>
              <a:t>Pileta climatizada (9 x 4,5 </a:t>
            </a:r>
            <a:r>
              <a:rPr lang="es-ES" dirty="0" err="1">
                <a:ea typeface="+mn-lt"/>
                <a:cs typeface="+mn-lt"/>
              </a:rPr>
              <a:t>mts</a:t>
            </a:r>
            <a:r>
              <a:rPr lang="es-ES" dirty="0">
                <a:ea typeface="+mn-lt"/>
                <a:cs typeface="+mn-lt"/>
              </a:rPr>
              <a:t>)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27CCD181-45FE-8BC8-CABE-39FEB83497EB}"/>
              </a:ext>
            </a:extLst>
          </p:cNvPr>
          <p:cNvSpPr/>
          <p:nvPr/>
        </p:nvSpPr>
        <p:spPr>
          <a:xfrm>
            <a:off x="1057275" y="2228850"/>
            <a:ext cx="771525" cy="434340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AD84B5E7-2AD6-9DE3-6A2E-A762F2018897}"/>
              </a:ext>
            </a:extLst>
          </p:cNvPr>
          <p:cNvSpPr/>
          <p:nvPr/>
        </p:nvSpPr>
        <p:spPr>
          <a:xfrm>
            <a:off x="7620000" y="152400"/>
            <a:ext cx="4295775" cy="914400"/>
          </a:xfrm>
          <a:prstGeom prst="roundRect">
            <a:avLst/>
          </a:prstGeom>
          <a:ln w="28575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  <a:cs typeface="Calibri"/>
              </a:rPr>
              <a:t>Los Cielos</a:t>
            </a:r>
            <a:endParaRPr lang="es-ES" sz="2400" b="1" dirty="0">
              <a:solidFill>
                <a:schemeClr val="tx1">
                  <a:lumMod val="65000"/>
                  <a:lumOff val="35000"/>
                </a:schemeClr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546581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A910D0A-90CF-DECF-E984-97E6DD1D5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171013" y="2181179"/>
            <a:ext cx="3617633" cy="2187770"/>
          </a:xfrm>
        </p:spPr>
      </p:pic>
      <p:pic>
        <p:nvPicPr>
          <p:cNvPr id="9" name="Marcador de contenido 4" descr="Un bano con un inodoro&#10;&#10;Descripción generada automáticamente">
            <a:extLst>
              <a:ext uri="{FF2B5EF4-FFF2-40B4-BE49-F238E27FC236}">
                <a16:creationId xmlns:a16="http://schemas.microsoft.com/office/drawing/2014/main" id="{961F417E-8983-F4C2-CAF2-E55EFA65C0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1013" y="4533854"/>
            <a:ext cx="3617633" cy="2187769"/>
          </a:xfrm>
          <a:prstGeom prst="rect">
            <a:avLst/>
          </a:prstGeom>
        </p:spPr>
      </p:pic>
      <p:pic>
        <p:nvPicPr>
          <p:cNvPr id="11" name="Marcador de contenido 4">
            <a:extLst>
              <a:ext uri="{FF2B5EF4-FFF2-40B4-BE49-F238E27FC236}">
                <a16:creationId xmlns:a16="http://schemas.microsoft.com/office/drawing/2014/main" id="{F7AFDB78-B260-C32E-8E82-CDF2C73368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1963" y="2181179"/>
            <a:ext cx="3617633" cy="2187770"/>
          </a:xfrm>
          <a:prstGeom prst="rect">
            <a:avLst/>
          </a:prstGeom>
        </p:spPr>
      </p:pic>
      <p:pic>
        <p:nvPicPr>
          <p:cNvPr id="12" name="Marcador de contenido 4" descr="Una sala de estar&#10;&#10;Descripción generada automáticamente">
            <a:extLst>
              <a:ext uri="{FF2B5EF4-FFF2-40B4-BE49-F238E27FC236}">
                <a16:creationId xmlns:a16="http://schemas.microsoft.com/office/drawing/2014/main" id="{449A3092-8D1D-73B5-38FF-DEDB5E18A4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1963" y="4533854"/>
            <a:ext cx="3617633" cy="2187770"/>
          </a:xfrm>
          <a:prstGeom prst="rect">
            <a:avLst/>
          </a:prstGeom>
        </p:spPr>
      </p:pic>
      <p:pic>
        <p:nvPicPr>
          <p:cNvPr id="13" name="Marcador de contenido 4" descr="Alberca con agua&#10;&#10;Descripción generada automáticamente">
            <a:extLst>
              <a:ext uri="{FF2B5EF4-FFF2-40B4-BE49-F238E27FC236}">
                <a16:creationId xmlns:a16="http://schemas.microsoft.com/office/drawing/2014/main" id="{35C73CD1-5225-BFA6-594C-C4B5EF9223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2172" y="116116"/>
            <a:ext cx="7546088" cy="1911545"/>
          </a:xfrm>
          <a:prstGeom prst="rect">
            <a:avLst/>
          </a:prstGeom>
        </p:spPr>
      </p:pic>
      <p:pic>
        <p:nvPicPr>
          <p:cNvPr id="14" name="Marcador de contenido 4" descr="Vista de una sala de estar&#10;&#10;Descripción generada automáticamente">
            <a:extLst>
              <a:ext uri="{FF2B5EF4-FFF2-40B4-BE49-F238E27FC236}">
                <a16:creationId xmlns:a16="http://schemas.microsoft.com/office/drawing/2014/main" id="{268D3777-A93A-688F-EEA7-CB2405D15F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6904" y="4819495"/>
            <a:ext cx="3160876" cy="1911545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39412D35-8F72-91D7-4E77-85869AFB65FF}"/>
              </a:ext>
            </a:extLst>
          </p:cNvPr>
          <p:cNvSpPr txBox="1"/>
          <p:nvPr/>
        </p:nvSpPr>
        <p:spPr>
          <a:xfrm>
            <a:off x="1072410" y="2316196"/>
            <a:ext cx="3088929" cy="241604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500"/>
              </a:spcAft>
            </a:pPr>
            <a:r>
              <a:rPr lang="es-ES" dirty="0"/>
              <a:t>      Casa</a:t>
            </a:r>
            <a:endParaRPr lang="es-ES" dirty="0">
              <a:cs typeface="Calibri"/>
            </a:endParaRPr>
          </a:p>
          <a:p>
            <a:pPr>
              <a:spcAft>
                <a:spcPts val="500"/>
              </a:spcAft>
            </a:pPr>
            <a:r>
              <a:rPr lang="es-ES" dirty="0">
                <a:cs typeface="Calibri"/>
              </a:rPr>
              <a:t>      2 Plantas</a:t>
            </a:r>
          </a:p>
          <a:p>
            <a:pPr>
              <a:spcAft>
                <a:spcPts val="500"/>
              </a:spcAft>
            </a:pPr>
            <a:r>
              <a:rPr lang="es-ES" dirty="0">
                <a:cs typeface="Calibri"/>
              </a:rPr>
              <a:t>      4 Baños</a:t>
            </a:r>
          </a:p>
          <a:p>
            <a:pPr>
              <a:spcAft>
                <a:spcPts val="500"/>
              </a:spcAft>
            </a:pPr>
            <a:r>
              <a:rPr lang="es-ES" dirty="0">
                <a:cs typeface="Calibri"/>
              </a:rPr>
              <a:t>      3 Dormitorios</a:t>
            </a:r>
          </a:p>
          <a:p>
            <a:pPr>
              <a:spcAft>
                <a:spcPts val="500"/>
              </a:spcAft>
            </a:pPr>
            <a:r>
              <a:rPr lang="es-ES" dirty="0">
                <a:cs typeface="Calibri"/>
              </a:rPr>
              <a:t>      380 m</a:t>
            </a:r>
            <a:r>
              <a:rPr lang="es-ES" baseline="30000" dirty="0">
                <a:cs typeface="Calibri"/>
              </a:rPr>
              <a:t>2</a:t>
            </a:r>
          </a:p>
          <a:p>
            <a:pPr>
              <a:spcAft>
                <a:spcPts val="500"/>
              </a:spcAft>
            </a:pPr>
            <a:r>
              <a:rPr lang="es-ES" dirty="0">
                <a:ea typeface="+mn-lt"/>
                <a:cs typeface="+mn-lt"/>
              </a:rPr>
              <a:t>      Valle Escondido (Córdoba)</a:t>
            </a:r>
          </a:p>
          <a:p>
            <a:pPr>
              <a:spcAft>
                <a:spcPts val="500"/>
              </a:spcAft>
            </a:pPr>
            <a:r>
              <a:rPr lang="es-ES" dirty="0">
                <a:ea typeface="+mn-lt"/>
                <a:cs typeface="+mn-lt"/>
              </a:rPr>
              <a:t>      Piscina</a:t>
            </a:r>
          </a:p>
        </p:txBody>
      </p:sp>
      <p:pic>
        <p:nvPicPr>
          <p:cNvPr id="2" name="Imagen 2" descr="Icono&#10;&#10;Descripción generada automáticamente">
            <a:extLst>
              <a:ext uri="{FF2B5EF4-FFF2-40B4-BE49-F238E27FC236}">
                <a16:creationId xmlns:a16="http://schemas.microsoft.com/office/drawing/2014/main" id="{7F05D8B2-D72A-1294-3680-A7FAB34F27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7706" y="2692185"/>
            <a:ext cx="181296" cy="261244"/>
          </a:xfrm>
          <a:prstGeom prst="rect">
            <a:avLst/>
          </a:prstGeom>
        </p:spPr>
      </p:pic>
      <p:pic>
        <p:nvPicPr>
          <p:cNvPr id="3" name="Imagen 3" descr="Icono&#10;&#10;Descripción generada automáticamente">
            <a:extLst>
              <a:ext uri="{FF2B5EF4-FFF2-40B4-BE49-F238E27FC236}">
                <a16:creationId xmlns:a16="http://schemas.microsoft.com/office/drawing/2014/main" id="{B0BD9220-BE1C-DBB4-9A2E-4ADF9D333FE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71369" y="2404918"/>
            <a:ext cx="208685" cy="218210"/>
          </a:xfrm>
          <a:prstGeom prst="rect">
            <a:avLst/>
          </a:prstGeom>
        </p:spPr>
      </p:pic>
      <p:pic>
        <p:nvPicPr>
          <p:cNvPr id="4" name="Imagen 5" descr="Icono&#10;&#10;Descripción generada automáticamente">
            <a:extLst>
              <a:ext uri="{FF2B5EF4-FFF2-40B4-BE49-F238E27FC236}">
                <a16:creationId xmlns:a16="http://schemas.microsoft.com/office/drawing/2014/main" id="{D56AF158-4EDC-6D84-B444-6C6E67513D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56715" y="3019713"/>
            <a:ext cx="237260" cy="235528"/>
          </a:xfrm>
          <a:prstGeom prst="rect">
            <a:avLst/>
          </a:prstGeom>
        </p:spPr>
      </p:pic>
      <p:pic>
        <p:nvPicPr>
          <p:cNvPr id="6" name="Imagen 6" descr="Imagen que contiene camión, coche, fondo, teclado&#10;&#10;Descripción generada automáticamente">
            <a:extLst>
              <a:ext uri="{FF2B5EF4-FFF2-40B4-BE49-F238E27FC236}">
                <a16:creationId xmlns:a16="http://schemas.microsoft.com/office/drawing/2014/main" id="{D1A381C7-D77A-1B0D-CEA5-B9D24503032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1369" y="3427989"/>
            <a:ext cx="209551" cy="180976"/>
          </a:xfrm>
          <a:prstGeom prst="rect">
            <a:avLst/>
          </a:prstGeom>
        </p:spPr>
      </p:pic>
      <p:pic>
        <p:nvPicPr>
          <p:cNvPr id="7" name="Imagen 7" descr="Icono&#10;&#10;Descripción generada automáticamente">
            <a:extLst>
              <a:ext uri="{FF2B5EF4-FFF2-40B4-BE49-F238E27FC236}">
                <a16:creationId xmlns:a16="http://schemas.microsoft.com/office/drawing/2014/main" id="{F585271C-5E15-447A-ECC4-82F4B4563DC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42062" y="4079441"/>
            <a:ext cx="265836" cy="238992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11E1A86D-20BA-F820-7F0A-B6BCE4FF470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56715" y="3742910"/>
            <a:ext cx="237829" cy="209154"/>
          </a:xfrm>
          <a:prstGeom prst="rect">
            <a:avLst/>
          </a:prstGeom>
        </p:spPr>
      </p:pic>
      <p:pic>
        <p:nvPicPr>
          <p:cNvPr id="10" name="Imagen 14" descr="Icono&#10;&#10;Descripción generada automáticamente">
            <a:extLst>
              <a:ext uri="{FF2B5EF4-FFF2-40B4-BE49-F238E27FC236}">
                <a16:creationId xmlns:a16="http://schemas.microsoft.com/office/drawing/2014/main" id="{94AE9DFD-E58D-0508-7F9D-B31764407A3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60379" y="4407428"/>
            <a:ext cx="233363" cy="249767"/>
          </a:xfrm>
          <a:prstGeom prst="rect">
            <a:avLst/>
          </a:prstGeom>
        </p:spPr>
      </p:pic>
      <p:sp>
        <p:nvSpPr>
          <p:cNvPr id="17" name="Estrella: 12 puntas 16">
            <a:extLst>
              <a:ext uri="{FF2B5EF4-FFF2-40B4-BE49-F238E27FC236}">
                <a16:creationId xmlns:a16="http://schemas.microsoft.com/office/drawing/2014/main" id="{691751CD-F1BF-047B-FCC2-6A085211339E}"/>
              </a:ext>
            </a:extLst>
          </p:cNvPr>
          <p:cNvSpPr/>
          <p:nvPr/>
        </p:nvSpPr>
        <p:spPr>
          <a:xfrm>
            <a:off x="1477768" y="240587"/>
            <a:ext cx="2722649" cy="1943526"/>
          </a:xfrm>
          <a:prstGeom prst="star12">
            <a:avLst/>
          </a:prstGeom>
          <a:noFill/>
          <a:ln w="5715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3499211612">
                  <a:custGeom>
                    <a:avLst/>
                    <a:gdLst>
                      <a:gd name="connsiteX0" fmla="*/ 0 w 2722649"/>
                      <a:gd name="connsiteY0" fmla="*/ 971763 h 1943526"/>
                      <a:gd name="connsiteX1" fmla="*/ 375121 w 2722649"/>
                      <a:gd name="connsiteY1" fmla="*/ 783130 h 1943526"/>
                      <a:gd name="connsiteX2" fmla="*/ 182383 w 2722649"/>
                      <a:gd name="connsiteY2" fmla="*/ 485882 h 1943526"/>
                      <a:gd name="connsiteX3" fmla="*/ 639373 w 2722649"/>
                      <a:gd name="connsiteY3" fmla="*/ 456408 h 1943526"/>
                      <a:gd name="connsiteX4" fmla="*/ 680662 w 2722649"/>
                      <a:gd name="connsiteY4" fmla="*/ 130192 h 1943526"/>
                      <a:gd name="connsiteX5" fmla="*/ 1097072 w 2722649"/>
                      <a:gd name="connsiteY5" fmla="*/ 267775 h 1943526"/>
                      <a:gd name="connsiteX6" fmla="*/ 1361325 w 2722649"/>
                      <a:gd name="connsiteY6" fmla="*/ 0 h 1943526"/>
                      <a:gd name="connsiteX7" fmla="*/ 1625577 w 2722649"/>
                      <a:gd name="connsiteY7" fmla="*/ 267775 h 1943526"/>
                      <a:gd name="connsiteX8" fmla="*/ 2041987 w 2722649"/>
                      <a:gd name="connsiteY8" fmla="*/ 130192 h 1943526"/>
                      <a:gd name="connsiteX9" fmla="*/ 2083276 w 2722649"/>
                      <a:gd name="connsiteY9" fmla="*/ 456408 h 1943526"/>
                      <a:gd name="connsiteX10" fmla="*/ 2540266 w 2722649"/>
                      <a:gd name="connsiteY10" fmla="*/ 485882 h 1943526"/>
                      <a:gd name="connsiteX11" fmla="*/ 2347528 w 2722649"/>
                      <a:gd name="connsiteY11" fmla="*/ 783130 h 1943526"/>
                      <a:gd name="connsiteX12" fmla="*/ 2722649 w 2722649"/>
                      <a:gd name="connsiteY12" fmla="*/ 971763 h 1943526"/>
                      <a:gd name="connsiteX13" fmla="*/ 2347528 w 2722649"/>
                      <a:gd name="connsiteY13" fmla="*/ 1160396 h 1943526"/>
                      <a:gd name="connsiteX14" fmla="*/ 2540266 w 2722649"/>
                      <a:gd name="connsiteY14" fmla="*/ 1457645 h 1943526"/>
                      <a:gd name="connsiteX15" fmla="*/ 2083276 w 2722649"/>
                      <a:gd name="connsiteY15" fmla="*/ 1487118 h 1943526"/>
                      <a:gd name="connsiteX16" fmla="*/ 2041987 w 2722649"/>
                      <a:gd name="connsiteY16" fmla="*/ 1813334 h 1943526"/>
                      <a:gd name="connsiteX17" fmla="*/ 1625577 w 2722649"/>
                      <a:gd name="connsiteY17" fmla="*/ 1675751 h 1943526"/>
                      <a:gd name="connsiteX18" fmla="*/ 1361325 w 2722649"/>
                      <a:gd name="connsiteY18" fmla="*/ 1943526 h 1943526"/>
                      <a:gd name="connsiteX19" fmla="*/ 1097072 w 2722649"/>
                      <a:gd name="connsiteY19" fmla="*/ 1675751 h 1943526"/>
                      <a:gd name="connsiteX20" fmla="*/ 680662 w 2722649"/>
                      <a:gd name="connsiteY20" fmla="*/ 1813334 h 1943526"/>
                      <a:gd name="connsiteX21" fmla="*/ 639373 w 2722649"/>
                      <a:gd name="connsiteY21" fmla="*/ 1487118 h 1943526"/>
                      <a:gd name="connsiteX22" fmla="*/ 182383 w 2722649"/>
                      <a:gd name="connsiteY22" fmla="*/ 1457645 h 1943526"/>
                      <a:gd name="connsiteX23" fmla="*/ 375121 w 2722649"/>
                      <a:gd name="connsiteY23" fmla="*/ 1160396 h 1943526"/>
                      <a:gd name="connsiteX24" fmla="*/ 0 w 2722649"/>
                      <a:gd name="connsiteY24" fmla="*/ 971763 h 19435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722649" h="1943526" fill="none" extrusionOk="0">
                        <a:moveTo>
                          <a:pt x="0" y="971763"/>
                        </a:moveTo>
                        <a:cubicBezTo>
                          <a:pt x="95151" y="934972"/>
                          <a:pt x="194185" y="866761"/>
                          <a:pt x="375121" y="783130"/>
                        </a:cubicBezTo>
                        <a:cubicBezTo>
                          <a:pt x="316190" y="677695"/>
                          <a:pt x="263481" y="595455"/>
                          <a:pt x="182383" y="485882"/>
                        </a:cubicBezTo>
                        <a:cubicBezTo>
                          <a:pt x="352211" y="483110"/>
                          <a:pt x="460752" y="465842"/>
                          <a:pt x="639373" y="456408"/>
                        </a:cubicBezTo>
                        <a:cubicBezTo>
                          <a:pt x="665735" y="342919"/>
                          <a:pt x="665864" y="223489"/>
                          <a:pt x="680662" y="130192"/>
                        </a:cubicBezTo>
                        <a:cubicBezTo>
                          <a:pt x="779350" y="166783"/>
                          <a:pt x="969859" y="215977"/>
                          <a:pt x="1097072" y="267775"/>
                        </a:cubicBezTo>
                        <a:cubicBezTo>
                          <a:pt x="1182422" y="174858"/>
                          <a:pt x="1303884" y="83291"/>
                          <a:pt x="1361325" y="0"/>
                        </a:cubicBezTo>
                        <a:cubicBezTo>
                          <a:pt x="1455760" y="73404"/>
                          <a:pt x="1522115" y="182330"/>
                          <a:pt x="1625577" y="267775"/>
                        </a:cubicBezTo>
                        <a:cubicBezTo>
                          <a:pt x="1715164" y="229447"/>
                          <a:pt x="1853435" y="199702"/>
                          <a:pt x="2041987" y="130192"/>
                        </a:cubicBezTo>
                        <a:cubicBezTo>
                          <a:pt x="2058774" y="234167"/>
                          <a:pt x="2056766" y="306388"/>
                          <a:pt x="2083276" y="456408"/>
                        </a:cubicBezTo>
                        <a:cubicBezTo>
                          <a:pt x="2188918" y="462484"/>
                          <a:pt x="2362617" y="472481"/>
                          <a:pt x="2540266" y="485882"/>
                        </a:cubicBezTo>
                        <a:cubicBezTo>
                          <a:pt x="2488501" y="563248"/>
                          <a:pt x="2439369" y="665100"/>
                          <a:pt x="2347528" y="783130"/>
                        </a:cubicBezTo>
                        <a:cubicBezTo>
                          <a:pt x="2468580" y="866663"/>
                          <a:pt x="2591075" y="882180"/>
                          <a:pt x="2722649" y="971763"/>
                        </a:cubicBezTo>
                        <a:cubicBezTo>
                          <a:pt x="2557854" y="1056682"/>
                          <a:pt x="2529591" y="1089178"/>
                          <a:pt x="2347528" y="1160396"/>
                        </a:cubicBezTo>
                        <a:cubicBezTo>
                          <a:pt x="2394117" y="1216177"/>
                          <a:pt x="2500191" y="1370937"/>
                          <a:pt x="2540266" y="1457645"/>
                        </a:cubicBezTo>
                        <a:cubicBezTo>
                          <a:pt x="2318505" y="1473953"/>
                          <a:pt x="2254451" y="1492793"/>
                          <a:pt x="2083276" y="1487118"/>
                        </a:cubicBezTo>
                        <a:cubicBezTo>
                          <a:pt x="2069096" y="1644026"/>
                          <a:pt x="2053996" y="1740030"/>
                          <a:pt x="2041987" y="1813334"/>
                        </a:cubicBezTo>
                        <a:cubicBezTo>
                          <a:pt x="1929600" y="1787642"/>
                          <a:pt x="1717420" y="1720401"/>
                          <a:pt x="1625577" y="1675751"/>
                        </a:cubicBezTo>
                        <a:cubicBezTo>
                          <a:pt x="1566979" y="1725946"/>
                          <a:pt x="1447766" y="1844694"/>
                          <a:pt x="1361325" y="1943526"/>
                        </a:cubicBezTo>
                        <a:cubicBezTo>
                          <a:pt x="1299462" y="1862823"/>
                          <a:pt x="1151238" y="1742734"/>
                          <a:pt x="1097072" y="1675751"/>
                        </a:cubicBezTo>
                        <a:cubicBezTo>
                          <a:pt x="894737" y="1758719"/>
                          <a:pt x="822391" y="1746024"/>
                          <a:pt x="680662" y="1813334"/>
                        </a:cubicBezTo>
                        <a:cubicBezTo>
                          <a:pt x="656520" y="1682212"/>
                          <a:pt x="662914" y="1645771"/>
                          <a:pt x="639373" y="1487118"/>
                        </a:cubicBezTo>
                        <a:cubicBezTo>
                          <a:pt x="469561" y="1466270"/>
                          <a:pt x="332667" y="1453913"/>
                          <a:pt x="182383" y="1457645"/>
                        </a:cubicBezTo>
                        <a:cubicBezTo>
                          <a:pt x="285040" y="1330362"/>
                          <a:pt x="327906" y="1244717"/>
                          <a:pt x="375121" y="1160396"/>
                        </a:cubicBezTo>
                        <a:cubicBezTo>
                          <a:pt x="191981" y="1091032"/>
                          <a:pt x="119487" y="1033323"/>
                          <a:pt x="0" y="971763"/>
                        </a:cubicBezTo>
                        <a:close/>
                      </a:path>
                      <a:path w="2722649" h="1943526" stroke="0" extrusionOk="0">
                        <a:moveTo>
                          <a:pt x="0" y="971763"/>
                        </a:moveTo>
                        <a:cubicBezTo>
                          <a:pt x="147304" y="898309"/>
                          <a:pt x="300567" y="829450"/>
                          <a:pt x="375121" y="783130"/>
                        </a:cubicBezTo>
                        <a:cubicBezTo>
                          <a:pt x="336545" y="702769"/>
                          <a:pt x="263370" y="584223"/>
                          <a:pt x="182383" y="485882"/>
                        </a:cubicBezTo>
                        <a:cubicBezTo>
                          <a:pt x="303844" y="495555"/>
                          <a:pt x="429699" y="471542"/>
                          <a:pt x="639373" y="456408"/>
                        </a:cubicBezTo>
                        <a:cubicBezTo>
                          <a:pt x="668076" y="332866"/>
                          <a:pt x="657683" y="286070"/>
                          <a:pt x="680662" y="130192"/>
                        </a:cubicBezTo>
                        <a:cubicBezTo>
                          <a:pt x="797100" y="175774"/>
                          <a:pt x="904889" y="185959"/>
                          <a:pt x="1097072" y="267775"/>
                        </a:cubicBezTo>
                        <a:cubicBezTo>
                          <a:pt x="1202856" y="135170"/>
                          <a:pt x="1294410" y="71202"/>
                          <a:pt x="1361325" y="0"/>
                        </a:cubicBezTo>
                        <a:cubicBezTo>
                          <a:pt x="1426927" y="46648"/>
                          <a:pt x="1537670" y="196583"/>
                          <a:pt x="1625577" y="267775"/>
                        </a:cubicBezTo>
                        <a:cubicBezTo>
                          <a:pt x="1773595" y="206511"/>
                          <a:pt x="1939994" y="145028"/>
                          <a:pt x="2041987" y="130192"/>
                        </a:cubicBezTo>
                        <a:cubicBezTo>
                          <a:pt x="2050947" y="258075"/>
                          <a:pt x="2080981" y="373410"/>
                          <a:pt x="2083276" y="456408"/>
                        </a:cubicBezTo>
                        <a:cubicBezTo>
                          <a:pt x="2231148" y="454955"/>
                          <a:pt x="2388687" y="472198"/>
                          <a:pt x="2540266" y="485882"/>
                        </a:cubicBezTo>
                        <a:cubicBezTo>
                          <a:pt x="2473916" y="606235"/>
                          <a:pt x="2432894" y="676552"/>
                          <a:pt x="2347528" y="783130"/>
                        </a:cubicBezTo>
                        <a:cubicBezTo>
                          <a:pt x="2438215" y="823558"/>
                          <a:pt x="2559420" y="909812"/>
                          <a:pt x="2722649" y="971763"/>
                        </a:cubicBezTo>
                        <a:cubicBezTo>
                          <a:pt x="2577130" y="1055165"/>
                          <a:pt x="2490096" y="1096939"/>
                          <a:pt x="2347528" y="1160396"/>
                        </a:cubicBezTo>
                        <a:cubicBezTo>
                          <a:pt x="2419377" y="1243941"/>
                          <a:pt x="2459584" y="1306709"/>
                          <a:pt x="2540266" y="1457645"/>
                        </a:cubicBezTo>
                        <a:cubicBezTo>
                          <a:pt x="2429927" y="1481301"/>
                          <a:pt x="2237284" y="1461509"/>
                          <a:pt x="2083276" y="1487118"/>
                        </a:cubicBezTo>
                        <a:cubicBezTo>
                          <a:pt x="2053425" y="1621887"/>
                          <a:pt x="2047472" y="1720481"/>
                          <a:pt x="2041987" y="1813334"/>
                        </a:cubicBezTo>
                        <a:cubicBezTo>
                          <a:pt x="1850530" y="1731409"/>
                          <a:pt x="1817631" y="1760920"/>
                          <a:pt x="1625577" y="1675751"/>
                        </a:cubicBezTo>
                        <a:cubicBezTo>
                          <a:pt x="1505367" y="1775013"/>
                          <a:pt x="1442009" y="1882834"/>
                          <a:pt x="1361325" y="1943526"/>
                        </a:cubicBezTo>
                        <a:cubicBezTo>
                          <a:pt x="1298495" y="1857353"/>
                          <a:pt x="1206919" y="1771274"/>
                          <a:pt x="1097072" y="1675751"/>
                        </a:cubicBezTo>
                        <a:cubicBezTo>
                          <a:pt x="984041" y="1729496"/>
                          <a:pt x="820787" y="1768013"/>
                          <a:pt x="680662" y="1813334"/>
                        </a:cubicBezTo>
                        <a:cubicBezTo>
                          <a:pt x="680081" y="1745677"/>
                          <a:pt x="662526" y="1610556"/>
                          <a:pt x="639373" y="1487118"/>
                        </a:cubicBezTo>
                        <a:cubicBezTo>
                          <a:pt x="426950" y="1490376"/>
                          <a:pt x="278639" y="1472126"/>
                          <a:pt x="182383" y="1457645"/>
                        </a:cubicBezTo>
                        <a:cubicBezTo>
                          <a:pt x="285728" y="1316174"/>
                          <a:pt x="325112" y="1215039"/>
                          <a:pt x="375121" y="1160396"/>
                        </a:cubicBezTo>
                        <a:cubicBezTo>
                          <a:pt x="229989" y="1086164"/>
                          <a:pt x="149955" y="1067477"/>
                          <a:pt x="0" y="971763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s-ES" sz="2400" b="1" dirty="0">
                <a:solidFill>
                  <a:srgbClr val="C00000"/>
                </a:solidFill>
                <a:latin typeface="Montserrat"/>
                <a:cs typeface="Calibri"/>
              </a:rPr>
              <a:t>JARDÍN</a:t>
            </a:r>
            <a:endParaRPr lang="es-ES" sz="2400">
              <a:latin typeface="Montserrat"/>
            </a:endParaRPr>
          </a:p>
          <a:p>
            <a:pPr algn="ctr">
              <a:lnSpc>
                <a:spcPct val="150000"/>
              </a:lnSpc>
            </a:pPr>
            <a:r>
              <a:rPr lang="es-ES" sz="2400" b="1" dirty="0">
                <a:solidFill>
                  <a:srgbClr val="C00000"/>
                </a:solidFill>
                <a:latin typeface="Montserrat"/>
                <a:cs typeface="Calibri"/>
              </a:rPr>
              <a:t>INGLÉS</a:t>
            </a:r>
          </a:p>
        </p:txBody>
      </p:sp>
    </p:spTree>
    <p:extLst>
      <p:ext uri="{BB962C8B-B14F-4D97-AF65-F5344CB8AC3E}">
        <p14:creationId xmlns:p14="http://schemas.microsoft.com/office/powerpoint/2010/main" val="1797371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contenido 4" descr="Vista desde una ventana&#10;&#10;Descripción generada automáticamente">
            <a:extLst>
              <a:ext uri="{FF2B5EF4-FFF2-40B4-BE49-F238E27FC236}">
                <a16:creationId xmlns:a16="http://schemas.microsoft.com/office/drawing/2014/main" id="{4AAF71DC-69E5-E045-A119-37C084013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424" y="1344617"/>
            <a:ext cx="4367178" cy="2414480"/>
          </a:xfrm>
          <a:prstGeom prst="rect">
            <a:avLst/>
          </a:prstGeom>
        </p:spPr>
      </p:pic>
      <p:pic>
        <p:nvPicPr>
          <p:cNvPr id="21" name="Imagen 2" descr="Icono&#10;&#10;Descripción generada automáticamente">
            <a:extLst>
              <a:ext uri="{FF2B5EF4-FFF2-40B4-BE49-F238E27FC236}">
                <a16:creationId xmlns:a16="http://schemas.microsoft.com/office/drawing/2014/main" id="{4C6598D2-0A68-2544-AFF7-5EBE0B3AFB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350" y="3030322"/>
            <a:ext cx="288452" cy="410072"/>
          </a:xfrm>
          <a:prstGeom prst="rect">
            <a:avLst/>
          </a:prstGeom>
        </p:spPr>
      </p:pic>
      <p:pic>
        <p:nvPicPr>
          <p:cNvPr id="23" name="Imagen 3" descr="Icono&#10;&#10;Descripción generada automáticamente">
            <a:extLst>
              <a:ext uri="{FF2B5EF4-FFF2-40B4-BE49-F238E27FC236}">
                <a16:creationId xmlns:a16="http://schemas.microsoft.com/office/drawing/2014/main" id="{028ADF17-4A0E-E64C-0C70-63E3C61AB4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541" y="2481118"/>
            <a:ext cx="327747" cy="343225"/>
          </a:xfrm>
          <a:prstGeom prst="rect">
            <a:avLst/>
          </a:prstGeom>
        </p:spPr>
      </p:pic>
      <p:pic>
        <p:nvPicPr>
          <p:cNvPr id="25" name="Imagen 5" descr="Icono&#10;&#10;Descripción generada automáticamente">
            <a:extLst>
              <a:ext uri="{FF2B5EF4-FFF2-40B4-BE49-F238E27FC236}">
                <a16:creationId xmlns:a16="http://schemas.microsoft.com/office/drawing/2014/main" id="{49647A08-260D-9562-3D09-55F44C107F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3728" y="3619788"/>
            <a:ext cx="374181" cy="372449"/>
          </a:xfrm>
          <a:prstGeom prst="rect">
            <a:avLst/>
          </a:prstGeom>
        </p:spPr>
      </p:pic>
      <p:pic>
        <p:nvPicPr>
          <p:cNvPr id="27" name="Imagen 6" descr="Imagen que contiene camión, coche, fondo, teclado&#10;&#10;Descripción generada automáticamente">
            <a:extLst>
              <a:ext uri="{FF2B5EF4-FFF2-40B4-BE49-F238E27FC236}">
                <a16:creationId xmlns:a16="http://schemas.microsoft.com/office/drawing/2014/main" id="{1295FFFE-7A38-54F3-1C0F-9788C31DFB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7541" y="4295955"/>
            <a:ext cx="328613" cy="282179"/>
          </a:xfrm>
          <a:prstGeom prst="rect">
            <a:avLst/>
          </a:prstGeom>
        </p:spPr>
      </p:pic>
      <p:pic>
        <p:nvPicPr>
          <p:cNvPr id="29" name="Imagen 7" descr="Icono&#10;&#10;Descripción generada automáticamente">
            <a:extLst>
              <a:ext uri="{FF2B5EF4-FFF2-40B4-BE49-F238E27FC236}">
                <a16:creationId xmlns:a16="http://schemas.microsoft.com/office/drawing/2014/main" id="{8FC6A49E-5B11-D83F-486B-D33602F722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5869" y="5414132"/>
            <a:ext cx="414664" cy="375913"/>
          </a:xfrm>
          <a:prstGeom prst="rect">
            <a:avLst/>
          </a:prstGeom>
        </p:spPr>
      </p:pic>
      <p:pic>
        <p:nvPicPr>
          <p:cNvPr id="31" name="Imagen 9">
            <a:extLst>
              <a:ext uri="{FF2B5EF4-FFF2-40B4-BE49-F238E27FC236}">
                <a16:creationId xmlns:a16="http://schemas.microsoft.com/office/drawing/2014/main" id="{14692CE8-6B67-7C10-A2FF-97307FF0D5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3728" y="4825188"/>
            <a:ext cx="374750" cy="328216"/>
          </a:xfrm>
          <a:prstGeom prst="rect">
            <a:avLst/>
          </a:prstGeom>
        </p:spPr>
      </p:pic>
      <p:pic>
        <p:nvPicPr>
          <p:cNvPr id="33" name="Imagen 14" descr="Icono&#10;&#10;Descripción generada automáticamente">
            <a:extLst>
              <a:ext uri="{FF2B5EF4-FFF2-40B4-BE49-F238E27FC236}">
                <a16:creationId xmlns:a16="http://schemas.microsoft.com/office/drawing/2014/main" id="{0C450CAE-2C2E-BF56-8D33-2080FD6B04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59681" y="6000485"/>
            <a:ext cx="364331" cy="392641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3C9258EC-22C5-2A4A-B0F3-8732DF21E856}"/>
              </a:ext>
            </a:extLst>
          </p:cNvPr>
          <p:cNvSpPr txBox="1"/>
          <p:nvPr/>
        </p:nvSpPr>
        <p:spPr>
          <a:xfrm>
            <a:off x="7483483" y="1344645"/>
            <a:ext cx="4431954" cy="5254644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spcBef>
                <a:spcPts val="200"/>
              </a:spcBef>
              <a:spcAft>
                <a:spcPts val="700"/>
              </a:spcAft>
              <a:buFont typeface="Wingdings"/>
              <a:buChar char="ü"/>
            </a:pPr>
            <a:r>
              <a:rPr lang="es-ES" dirty="0">
                <a:cs typeface="Calibri" panose="020F0502020204030204"/>
              </a:rPr>
              <a:t>Cortinas motorizadas en las habitaciones</a:t>
            </a:r>
            <a:endParaRPr lang="es-ES">
              <a:cs typeface="Calibri" panose="020F0502020204030204"/>
            </a:endParaRPr>
          </a:p>
          <a:p>
            <a:pPr marL="285750" indent="-285750">
              <a:lnSpc>
                <a:spcPct val="200000"/>
              </a:lnSpc>
              <a:spcBef>
                <a:spcPts val="200"/>
              </a:spcBef>
              <a:spcAft>
                <a:spcPts val="700"/>
              </a:spcAft>
              <a:buFont typeface="Wingdings"/>
              <a:buChar char="ü"/>
            </a:pPr>
            <a:r>
              <a:rPr lang="es-ES" dirty="0">
                <a:cs typeface="Calibri" panose="020F0502020204030204"/>
              </a:rPr>
              <a:t>Cocina con espacio para despensero</a:t>
            </a:r>
          </a:p>
          <a:p>
            <a:pPr marL="285750" indent="-285750">
              <a:lnSpc>
                <a:spcPct val="200000"/>
              </a:lnSpc>
              <a:spcBef>
                <a:spcPts val="200"/>
              </a:spcBef>
              <a:spcAft>
                <a:spcPts val="700"/>
              </a:spcAft>
              <a:buFont typeface="Wingdings"/>
              <a:buChar char="ü"/>
            </a:pPr>
            <a:r>
              <a:rPr lang="es-ES" dirty="0">
                <a:cs typeface="Calibri" panose="020F0502020204030204"/>
              </a:rPr>
              <a:t>Cochera doble con portón automático</a:t>
            </a:r>
          </a:p>
          <a:p>
            <a:pPr marL="285750" indent="-285750">
              <a:lnSpc>
                <a:spcPct val="200000"/>
              </a:lnSpc>
              <a:spcBef>
                <a:spcPts val="200"/>
              </a:spcBef>
              <a:spcAft>
                <a:spcPts val="700"/>
              </a:spcAft>
              <a:buFont typeface="Wingdings"/>
              <a:buChar char="ü"/>
            </a:pPr>
            <a:r>
              <a:rPr lang="es-ES" dirty="0">
                <a:cs typeface="Calibri" panose="020F0502020204030204"/>
              </a:rPr>
              <a:t>Quincho con asador (horno empotrado)</a:t>
            </a:r>
          </a:p>
          <a:p>
            <a:pPr marL="285750" indent="-285750">
              <a:lnSpc>
                <a:spcPct val="200000"/>
              </a:lnSpc>
              <a:spcBef>
                <a:spcPts val="200"/>
              </a:spcBef>
              <a:spcAft>
                <a:spcPts val="700"/>
              </a:spcAft>
              <a:buFont typeface="Wingdings"/>
              <a:buChar char="ü"/>
            </a:pPr>
            <a:r>
              <a:rPr lang="es-ES" dirty="0">
                <a:cs typeface="Calibri" panose="020F0502020204030204"/>
              </a:rPr>
              <a:t>Patio interno (ideal fogonero)</a:t>
            </a:r>
          </a:p>
          <a:p>
            <a:pPr marL="285750" indent="-285750">
              <a:lnSpc>
                <a:spcPct val="200000"/>
              </a:lnSpc>
              <a:spcBef>
                <a:spcPts val="200"/>
              </a:spcBef>
              <a:spcAft>
                <a:spcPts val="700"/>
              </a:spcAft>
              <a:buFont typeface="Wingdings"/>
              <a:buChar char="ü"/>
            </a:pPr>
            <a:r>
              <a:rPr lang="es-ES" dirty="0">
                <a:cs typeface="Calibri" panose="020F0502020204030204"/>
              </a:rPr>
              <a:t>Patio para tender (cerrado, sigue estética)</a:t>
            </a:r>
          </a:p>
          <a:p>
            <a:pPr marL="285750" indent="-285750">
              <a:lnSpc>
                <a:spcPct val="200000"/>
              </a:lnSpc>
              <a:spcBef>
                <a:spcPts val="200"/>
              </a:spcBef>
              <a:spcAft>
                <a:spcPts val="700"/>
              </a:spcAft>
              <a:buFont typeface="Wingdings"/>
              <a:buChar char="ü"/>
            </a:pPr>
            <a:r>
              <a:rPr lang="es-ES" dirty="0">
                <a:cs typeface="Calibri" panose="020F0502020204030204"/>
              </a:rPr>
              <a:t>Pileta de 37 m</a:t>
            </a:r>
            <a:r>
              <a:rPr lang="es-ES" baseline="30000" dirty="0">
                <a:cs typeface="Calibri" panose="020F0502020204030204"/>
              </a:rPr>
              <a:t>2</a:t>
            </a:r>
            <a:r>
              <a:rPr lang="es-ES" dirty="0">
                <a:cs typeface="Calibri" panose="020F0502020204030204"/>
              </a:rPr>
              <a:t>, con solárium húmedo</a:t>
            </a:r>
          </a:p>
          <a:p>
            <a:pPr marL="285750" indent="-285750">
              <a:lnSpc>
                <a:spcPct val="200000"/>
              </a:lnSpc>
              <a:spcBef>
                <a:spcPts val="200"/>
              </a:spcBef>
              <a:spcAft>
                <a:spcPts val="700"/>
              </a:spcAft>
              <a:buFont typeface="Wingdings"/>
              <a:buChar char="ü"/>
            </a:pPr>
            <a:r>
              <a:rPr lang="es-ES" dirty="0">
                <a:cs typeface="Calibri" panose="020F0502020204030204"/>
              </a:rPr>
              <a:t>Gran terraza con vista a las sierras</a:t>
            </a:r>
          </a:p>
        </p:txBody>
      </p:sp>
      <p:pic>
        <p:nvPicPr>
          <p:cNvPr id="37" name="Marcador de contenido 4" descr="Un sofá en una sala de estar&#10;&#10;Descripción generada automáticamente">
            <a:extLst>
              <a:ext uri="{FF2B5EF4-FFF2-40B4-BE49-F238E27FC236}">
                <a16:creationId xmlns:a16="http://schemas.microsoft.com/office/drawing/2014/main" id="{E3A468DF-D94D-4BDF-B146-02D4504F7FC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24682" y="3995529"/>
            <a:ext cx="4374185" cy="2608582"/>
          </a:xfrm>
          <a:prstGeom prst="rect">
            <a:avLst/>
          </a:prstGeom>
        </p:spPr>
      </p:pic>
      <p:sp>
        <p:nvSpPr>
          <p:cNvPr id="41" name="Rectángulo 40">
            <a:extLst>
              <a:ext uri="{FF2B5EF4-FFF2-40B4-BE49-F238E27FC236}">
                <a16:creationId xmlns:a16="http://schemas.microsoft.com/office/drawing/2014/main" id="{18633216-CAD6-5033-F2C7-6E221E510D5F}"/>
              </a:ext>
            </a:extLst>
          </p:cNvPr>
          <p:cNvSpPr/>
          <p:nvPr/>
        </p:nvSpPr>
        <p:spPr>
          <a:xfrm>
            <a:off x="1057275" y="2228850"/>
            <a:ext cx="771525" cy="434340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0A7DF7AF-08AD-2CED-E4B2-253CF4436C16}"/>
              </a:ext>
            </a:extLst>
          </p:cNvPr>
          <p:cNvSpPr/>
          <p:nvPr/>
        </p:nvSpPr>
        <p:spPr>
          <a:xfrm>
            <a:off x="7620000" y="152400"/>
            <a:ext cx="4295775" cy="914400"/>
          </a:xfrm>
          <a:prstGeom prst="roundRect">
            <a:avLst/>
          </a:prstGeom>
          <a:ln w="28575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  <a:cs typeface="Calibri"/>
              </a:rPr>
              <a:t>Jardín Inglés</a:t>
            </a: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943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 descr="Diagrama&#10;&#10;Descripción generada automáticamente">
            <a:extLst>
              <a:ext uri="{FF2B5EF4-FFF2-40B4-BE49-F238E27FC236}">
                <a16:creationId xmlns:a16="http://schemas.microsoft.com/office/drawing/2014/main" id="{293A2390-3D8A-08D7-F845-815776307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250" y="2043056"/>
            <a:ext cx="4352925" cy="3981562"/>
          </a:xfrm>
          <a:prstGeom prst="rect">
            <a:avLst/>
          </a:prstGeom>
        </p:spPr>
      </p:pic>
      <p:pic>
        <p:nvPicPr>
          <p:cNvPr id="5" name="Imagen 5">
            <a:extLst>
              <a:ext uri="{FF2B5EF4-FFF2-40B4-BE49-F238E27FC236}">
                <a16:creationId xmlns:a16="http://schemas.microsoft.com/office/drawing/2014/main" id="{F1C5759D-B258-6028-EF04-994D92F66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7575" y="2043056"/>
            <a:ext cx="4352925" cy="3981562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234853D0-BE9D-B4EB-2511-387B23F76979}"/>
              </a:ext>
            </a:extLst>
          </p:cNvPr>
          <p:cNvSpPr/>
          <p:nvPr/>
        </p:nvSpPr>
        <p:spPr>
          <a:xfrm>
            <a:off x="2409825" y="714375"/>
            <a:ext cx="4295775" cy="914400"/>
          </a:xfrm>
          <a:prstGeom prst="roundRect">
            <a:avLst/>
          </a:prstGeom>
          <a:ln w="28575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  <a:cs typeface="Calibri"/>
              </a:rPr>
              <a:t>Los Cielos</a:t>
            </a:r>
            <a:endParaRPr lang="es-ES" sz="2400" b="1" dirty="0">
              <a:solidFill>
                <a:schemeClr val="tx1">
                  <a:lumMod val="65000"/>
                  <a:lumOff val="35000"/>
                </a:schemeClr>
              </a:solidFill>
              <a:latin typeface="Montserrat"/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D40BCE3-C74F-7F74-8993-79A1DADCE3AF}"/>
              </a:ext>
            </a:extLst>
          </p:cNvPr>
          <p:cNvSpPr/>
          <p:nvPr/>
        </p:nvSpPr>
        <p:spPr>
          <a:xfrm>
            <a:off x="7296150" y="714375"/>
            <a:ext cx="4295775" cy="914400"/>
          </a:xfrm>
          <a:prstGeom prst="roundRect">
            <a:avLst/>
          </a:prstGeom>
          <a:ln w="28575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  <a:cs typeface="Calibri"/>
              </a:rPr>
              <a:t>Jardín Inglés</a:t>
            </a: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65D33E0-65BD-2136-A0D8-F4A7010C3FE3}"/>
              </a:ext>
            </a:extLst>
          </p:cNvPr>
          <p:cNvSpPr txBox="1"/>
          <p:nvPr/>
        </p:nvSpPr>
        <p:spPr>
          <a:xfrm>
            <a:off x="5619750" y="618172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dirty="0">
                <a:cs typeface="Calibri"/>
                <a:hlinkClick r:id="rId5"/>
              </a:rPr>
              <a:t>www.subastamahn.com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86015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Tema de Office</vt:lpstr>
      <vt:lpstr>Subasta Pública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/>
  <cp:revision>599</cp:revision>
  <dcterms:created xsi:type="dcterms:W3CDTF">2022-06-11T16:13:28Z</dcterms:created>
  <dcterms:modified xsi:type="dcterms:W3CDTF">2022-06-13T23:40:47Z</dcterms:modified>
</cp:coreProperties>
</file>

<file path=docProps/thumbnail.jpeg>
</file>